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8" r:id="rId4"/>
    <p:sldId id="305" r:id="rId5"/>
    <p:sldId id="325" r:id="rId6"/>
    <p:sldId id="318" r:id="rId7"/>
    <p:sldId id="319" r:id="rId8"/>
    <p:sldId id="301" r:id="rId9"/>
    <p:sldId id="321" r:id="rId10"/>
    <p:sldId id="302" r:id="rId11"/>
    <p:sldId id="320" r:id="rId12"/>
    <p:sldId id="303" r:id="rId13"/>
    <p:sldId id="326" r:id="rId14"/>
    <p:sldId id="307" r:id="rId15"/>
    <p:sldId id="322" r:id="rId16"/>
    <p:sldId id="308" r:id="rId17"/>
    <p:sldId id="323" r:id="rId18"/>
    <p:sldId id="304" r:id="rId19"/>
    <p:sldId id="324" r:id="rId20"/>
    <p:sldId id="306" r:id="rId21"/>
    <p:sldId id="309" r:id="rId22"/>
    <p:sldId id="310" r:id="rId23"/>
    <p:sldId id="311" r:id="rId24"/>
    <p:sldId id="312" r:id="rId25"/>
    <p:sldId id="313" r:id="rId26"/>
    <p:sldId id="317" r:id="rId27"/>
    <p:sldId id="315" r:id="rId28"/>
    <p:sldId id="316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Black" panose="00000A00000000000000" pitchFamily="2" charset="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5"/>
    <a:srgbClr val="FFC000"/>
    <a:srgbClr val="F15A22"/>
    <a:srgbClr val="000000"/>
    <a:srgbClr val="DA1D52"/>
    <a:srgbClr val="00ACCD"/>
    <a:srgbClr val="E1FAFF"/>
    <a:srgbClr val="FADAE3"/>
    <a:srgbClr val="F7BFCF"/>
    <a:srgbClr val="B9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437" autoAdjust="0"/>
  </p:normalViewPr>
  <p:slideViewPr>
    <p:cSldViewPr snapToGrid="0" snapToObjects="1">
      <p:cViewPr varScale="1">
        <p:scale>
          <a:sx n="81" d="100"/>
          <a:sy n="81" d="100"/>
        </p:scale>
        <p:origin x="84" y="522"/>
      </p:cViewPr>
      <p:guideLst>
        <p:guide orient="horz" pos="1684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1BA30-F15B-45CE-A7C1-CF6F1F855DAA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D9689-2E9C-4D1F-AE1C-502DE23E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46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D9689-2E9C-4D1F-AE1C-502DE23E1A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5F48-82B9-7144-B399-369B020CF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068DB-58A5-3841-81C8-7BD8C1AD0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9489B-8279-E749-984E-4A2126DF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30EF9-8F23-7E44-8AAC-1488470C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54377-0158-1B46-B2BC-A5BF9C32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8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E32B3A7-089A-BA7D-00F6-28CEC59D76BA}"/>
              </a:ext>
            </a:extLst>
          </p:cNvPr>
          <p:cNvSpPr txBox="1"/>
          <p:nvPr userDrawn="1"/>
        </p:nvSpPr>
        <p:spPr>
          <a:xfrm>
            <a:off x="419168" y="404075"/>
            <a:ext cx="650049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600" dirty="0">
                <a:latin typeface="Roc Grotesk Heavy" panose="00000A00000000000000" pitchFamily="50" charset="0"/>
                <a:ea typeface="Inter Black" panose="02000503000000020004" pitchFamily="2" charset="0"/>
              </a:rPr>
              <a:t>OVERVIEW</a:t>
            </a:r>
            <a:endParaRPr lang="en-US" sz="8600" dirty="0">
              <a:latin typeface="Roc Grotesk Heavy" panose="00000A00000000000000" pitchFamily="50" charset="0"/>
              <a:ea typeface="Inter Black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80AEA-DEB0-CB85-3FF4-DCB1DE98C7E5}"/>
              </a:ext>
            </a:extLst>
          </p:cNvPr>
          <p:cNvSpPr txBox="1"/>
          <p:nvPr userDrawn="1"/>
        </p:nvSpPr>
        <p:spPr>
          <a:xfrm>
            <a:off x="419168" y="1223497"/>
            <a:ext cx="6500497" cy="1415772"/>
          </a:xfrm>
          <a:prstGeom prst="rect">
            <a:avLst/>
          </a:prstGeom>
          <a:solidFill>
            <a:srgbClr val="FFCB05">
              <a:alpha val="0"/>
            </a:srgbClr>
          </a:solidFill>
        </p:spPr>
        <p:txBody>
          <a:bodyPr wrap="none" rtlCol="0">
            <a:spAutoFit/>
          </a:bodyPr>
          <a:lstStyle/>
          <a:p>
            <a:r>
              <a:rPr lang="es-AR" sz="8600" dirty="0">
                <a:latin typeface="Roc Grotesk Heavy" panose="00000A00000000000000" pitchFamily="50" charset="0"/>
                <a:ea typeface="Inter Black" panose="02000503000000020004" pitchFamily="2" charset="0"/>
              </a:rPr>
              <a:t>OVERVIEW</a:t>
            </a:r>
            <a:endParaRPr lang="en-US" sz="8600" dirty="0">
              <a:latin typeface="Roc Grotesk Heavy" panose="00000A00000000000000" pitchFamily="50" charset="0"/>
              <a:ea typeface="Inter Black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E9C487-31CB-4E3C-3950-722A079F061F}"/>
              </a:ext>
            </a:extLst>
          </p:cNvPr>
          <p:cNvSpPr txBox="1"/>
          <p:nvPr userDrawn="1"/>
        </p:nvSpPr>
        <p:spPr>
          <a:xfrm>
            <a:off x="419167" y="2042919"/>
            <a:ext cx="650049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600" dirty="0">
                <a:latin typeface="Roc Grotesk Heavy" panose="00000A00000000000000" pitchFamily="50" charset="0"/>
                <a:ea typeface="Inter Black" panose="02000503000000020004" pitchFamily="2" charset="0"/>
              </a:rPr>
              <a:t>OVERVIEW</a:t>
            </a:r>
            <a:endParaRPr lang="en-US" sz="8600" dirty="0">
              <a:latin typeface="Roc Grotesk Heavy" panose="00000A00000000000000" pitchFamily="50" charset="0"/>
              <a:ea typeface="Inter Black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188337-92EF-E64C-AB7C-645FE8892B98}"/>
              </a:ext>
            </a:extLst>
          </p:cNvPr>
          <p:cNvSpPr txBox="1"/>
          <p:nvPr userDrawn="1"/>
        </p:nvSpPr>
        <p:spPr>
          <a:xfrm>
            <a:off x="419166" y="2862341"/>
            <a:ext cx="650049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600" dirty="0">
                <a:latin typeface="Roc Grotesk Heavy" panose="00000A00000000000000" pitchFamily="50" charset="0"/>
                <a:ea typeface="Inter Black" panose="02000503000000020004" pitchFamily="2" charset="0"/>
              </a:rPr>
              <a:t>OVERVIEW</a:t>
            </a:r>
            <a:endParaRPr lang="en-US" sz="8600" dirty="0">
              <a:latin typeface="Roc Grotesk Heavy" panose="00000A00000000000000" pitchFamily="50" charset="0"/>
              <a:ea typeface="Inter Black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A9914-A872-C708-0BF5-F46EE99D18BA}"/>
              </a:ext>
            </a:extLst>
          </p:cNvPr>
          <p:cNvSpPr txBox="1"/>
          <p:nvPr userDrawn="1"/>
        </p:nvSpPr>
        <p:spPr>
          <a:xfrm>
            <a:off x="419165" y="3681762"/>
            <a:ext cx="650049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600" dirty="0">
                <a:latin typeface="Roc Grotesk Heavy" panose="00000A00000000000000" pitchFamily="50" charset="0"/>
                <a:ea typeface="Inter Black" panose="02000503000000020004" pitchFamily="2" charset="0"/>
              </a:rPr>
              <a:t>OVERVIEW</a:t>
            </a:r>
            <a:endParaRPr lang="en-US" sz="8600" dirty="0">
              <a:latin typeface="Roc Grotesk Heavy" panose="00000A00000000000000" pitchFamily="50" charset="0"/>
              <a:ea typeface="Inter Black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1BFD5A-9619-ADCD-04F8-CE926919EE15}"/>
              </a:ext>
            </a:extLst>
          </p:cNvPr>
          <p:cNvSpPr txBox="1"/>
          <p:nvPr userDrawn="1"/>
        </p:nvSpPr>
        <p:spPr>
          <a:xfrm>
            <a:off x="419164" y="4501183"/>
            <a:ext cx="650049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600" dirty="0">
                <a:latin typeface="Roc Grotesk Heavy" panose="00000A00000000000000" pitchFamily="50" charset="0"/>
                <a:ea typeface="Inter Black" panose="02000503000000020004" pitchFamily="2" charset="0"/>
              </a:rPr>
              <a:t>OVERVIEW</a:t>
            </a:r>
            <a:endParaRPr lang="en-US" sz="8600" dirty="0">
              <a:latin typeface="Roc Grotesk Heavy" panose="00000A00000000000000" pitchFamily="50" charset="0"/>
              <a:ea typeface="Inter Black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893EF-BC58-29EA-9ED7-97D7D2965D90}"/>
              </a:ext>
            </a:extLst>
          </p:cNvPr>
          <p:cNvSpPr txBox="1"/>
          <p:nvPr userDrawn="1"/>
        </p:nvSpPr>
        <p:spPr>
          <a:xfrm>
            <a:off x="419164" y="5320604"/>
            <a:ext cx="650049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600" dirty="0">
                <a:latin typeface="Roc Grotesk Heavy" panose="00000A00000000000000" pitchFamily="50" charset="0"/>
                <a:ea typeface="Inter Black" panose="02000503000000020004" pitchFamily="2" charset="0"/>
              </a:rPr>
              <a:t>OVERVIEW</a:t>
            </a:r>
            <a:endParaRPr lang="en-US" sz="8600" dirty="0">
              <a:latin typeface="Roc Grotesk Heavy" panose="00000A00000000000000" pitchFamily="50" charset="0"/>
              <a:ea typeface="Inter Black" panose="02000503000000020004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AA02F5-26F8-11FD-5348-69F7AB5C8E2E}"/>
              </a:ext>
            </a:extLst>
          </p:cNvPr>
          <p:cNvSpPr/>
          <p:nvPr userDrawn="1"/>
        </p:nvSpPr>
        <p:spPr>
          <a:xfrm>
            <a:off x="437765" y="548640"/>
            <a:ext cx="6481896" cy="5671951"/>
          </a:xfrm>
          <a:prstGeom prst="rect">
            <a:avLst/>
          </a:prstGeom>
          <a:gradFill>
            <a:gsLst>
              <a:gs pos="0">
                <a:srgbClr val="FFCB05">
                  <a:alpha val="0"/>
                </a:srgbClr>
              </a:gs>
              <a:gs pos="100000">
                <a:srgbClr val="FFCB0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ED9B67-0AC7-8AE2-C7DC-AE9CFA362042}"/>
              </a:ext>
            </a:extLst>
          </p:cNvPr>
          <p:cNvSpPr/>
          <p:nvPr userDrawn="1"/>
        </p:nvSpPr>
        <p:spPr>
          <a:xfrm>
            <a:off x="529738" y="6220591"/>
            <a:ext cx="6481896" cy="412725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1F89-9ED6-D144-A175-3A5F5FFE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590EA-001C-0A4C-ABFB-434178DA6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48A0A-C5E9-DD42-82CD-1C849C34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1614B-578E-2646-B695-87515900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79DA6-2C47-054B-B1DD-285E3DE9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4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C38991-94AD-F74A-A6C2-3BE1CE9CC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63FF3-0A2E-4640-9319-5C32D81B2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09E47-12C3-4D44-9F99-630AA6D0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7BBE-C29B-D540-8E39-D1D498CD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BAD70-2FD1-4149-ACF4-4894D21D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2C71-CCA6-1440-B600-05F029C4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D5515-90B7-8D41-A17A-BB3BC0D3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81239-349D-414C-B1AB-B719AC1E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3A62A-132F-E34A-B6BB-24DAA554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6A91E-ABCD-544E-8A85-65CB372E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5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DE25-EAEA-2540-B39B-C9927520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CB648-1677-E445-A222-BAA614D0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B1B88-C770-5245-9D9C-1DFB7DB0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0B8B8-BB7E-D843-AFC3-D18BFED2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0E2E2-4FE3-BB49-9DF6-CFD437E1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12CFA-6784-6F46-B3DC-5CF8A522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9077C-3A91-A747-88FD-E96214D3B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13AC1-C027-474D-BCAC-DF878F168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3BA40-7191-0741-926F-B9E291F0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0C9C5-60DD-B848-8FE0-6909B814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96001-8B16-484D-B964-E742F23B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E306-AFC7-6D41-8A56-27D017DF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6590-5481-AE4F-AC69-84EE9F23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EE776-E3CE-7B48-82B9-8FBF8143B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23218-0C9D-6A4F-8906-BAF6BD63A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846B89-A60E-1541-8CE9-C0DB957BE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5EE94-1DFA-AD40-843A-FF193B1E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E7F5CB-86CA-D448-B206-E6595468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77495-2F78-2040-AD3E-1947BE70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F162-0CAE-C748-B42E-6D5ECA48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BBB3D-D9FA-AA4B-AF95-C091BE10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43EBD-506B-8C49-9A21-D38D4756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1BDDD-4446-874D-8501-E0B01185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9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79E2B-BD3A-5640-B729-E2F8535E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7195E-1A7D-8144-9308-795AFE1C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9A871-C916-0C4E-AB41-95E4D95A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8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28D9-CA01-034B-BB40-9D6E67F8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A0D1A-550A-BF4E-A544-821BD5F1A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452E7-C186-CE4D-B403-82F8541C3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919B9-9850-0349-BF05-588C28A3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C7E9A-C57C-A64C-A7EC-4A973221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ED53E-F4B5-534A-91FB-5945C734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4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A083-E953-454A-BEB2-12E30EF6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D2A4DE-C69E-5D46-A277-9D89FACC6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6E9B9-AE52-534A-B0B1-8355A173F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187CA-6FA8-6448-B959-59F72C8A4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E0F92-57FF-FA47-B67E-40F8BB57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573A6-324A-7745-945A-BBBC2590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2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84771-6EDD-1F4A-9347-A1D19BD1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DDFB-8895-0A40-9A96-9E20F47F4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34EDE-CFE3-9D42-BD76-03D3B17B8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591F1-D810-7741-BDFD-53A17E16E26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2381E-8B22-FB45-82C6-08DA3EE06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CAD44-216E-D947-AA74-21343B03C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0D6D686-67A5-4A03-B2AE-941847F5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51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810228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3906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582652" y="3149161"/>
            <a:ext cx="9223957" cy="170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has been found to worsen symptoms of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anxiety and depression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can also lead to trouble paying attention, memory problems, mood swings, and lower motivation.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-3" y="2228160"/>
            <a:ext cx="10160505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Vaping helps reduce symptoms of anxiety and depression.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81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156266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A1D52"/>
                </a:solidFill>
                <a:latin typeface="Montserrat Black" panose="00000A00000000000000" pitchFamily="2" charset="0"/>
              </a:rPr>
              <a:t>FICTION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14504D8-FD39-FDBC-EA39-F969F60B54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22" t="14825" r="9771" b="19841"/>
          <a:stretch/>
        </p:blipFill>
        <p:spPr>
          <a:xfrm>
            <a:off x="10160506" y="2823184"/>
            <a:ext cx="2031494" cy="40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2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374" y="2567916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98396" y="25537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2225865" y="3483000"/>
            <a:ext cx="7983536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Tobacco smoke contains at least 250 harmful chemicals, around 70 of which are known to cause cancer. </a:t>
            </a:r>
          </a:p>
        </p:txBody>
      </p:sp>
    </p:spTree>
    <p:extLst>
      <p:ext uri="{BB962C8B-B14F-4D97-AF65-F5344CB8AC3E}">
        <p14:creationId xmlns:p14="http://schemas.microsoft.com/office/powerpoint/2010/main" val="427681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0"/>
            <a:ext cx="12191999" cy="1066787"/>
          </a:xfrm>
          <a:prstGeom prst="rect">
            <a:avLst/>
          </a:prstGeom>
          <a:solidFill>
            <a:srgbClr val="00A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633737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662271" y="3476900"/>
            <a:ext cx="9141486" cy="876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 the more than 7,000 chemicals in tobacco smoke,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 least 250 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 known to be harmful, including hydrogen cyanide, carbon monoxide, and ammonia.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1157611" y="2205010"/>
            <a:ext cx="7826693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Tobacco smoke contains at least 250 harmful chemicals, around 70 of which are known to cause cancer.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106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272942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CCD"/>
                </a:solidFill>
                <a:latin typeface="Montserrat Black" panose="00000A00000000000000" pitchFamily="2" charset="0"/>
              </a:rPr>
              <a:t>FACT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59CA0CE-1A66-28AA-4652-50834BDDD7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5993" t="21199" r="18210" b="23822"/>
          <a:stretch/>
        </p:blipFill>
        <p:spPr>
          <a:xfrm>
            <a:off x="10160504" y="3087552"/>
            <a:ext cx="2031063" cy="37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108" y="255376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98396" y="2607950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2246845" y="3477927"/>
            <a:ext cx="7698311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I am 18 years old, so I can buy tobacco products.</a:t>
            </a:r>
          </a:p>
        </p:txBody>
      </p:sp>
    </p:spTree>
    <p:extLst>
      <p:ext uri="{BB962C8B-B14F-4D97-AF65-F5344CB8AC3E}">
        <p14:creationId xmlns:p14="http://schemas.microsoft.com/office/powerpoint/2010/main" val="240713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810228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3906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582652" y="3149161"/>
            <a:ext cx="9223957" cy="144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legal sales age for tobacco products, including vapes, is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nationwide and in Nevada.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legal age to ask for ID verification age is 30.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-3" y="2228160"/>
            <a:ext cx="10160505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I am 18 years old, so I can buy tobacco products.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81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156266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A1D52"/>
                </a:solidFill>
                <a:latin typeface="Montserrat Black" panose="00000A00000000000000" pitchFamily="2" charset="0"/>
              </a:rPr>
              <a:t>FICTION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14504D8-FD39-FDBC-EA39-F969F60B54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22" t="14825" r="9771" b="19841"/>
          <a:stretch/>
        </p:blipFill>
        <p:spPr>
          <a:xfrm>
            <a:off x="10160506" y="2823184"/>
            <a:ext cx="2031494" cy="40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871" y="2567916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490674" y="2567916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2225865" y="3483000"/>
            <a:ext cx="7698311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The flavorings used in vapes are safe to inhale into </a:t>
            </a:r>
          </a:p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the lungs.</a:t>
            </a:r>
          </a:p>
        </p:txBody>
      </p:sp>
    </p:spTree>
    <p:extLst>
      <p:ext uri="{BB962C8B-B14F-4D97-AF65-F5344CB8AC3E}">
        <p14:creationId xmlns:p14="http://schemas.microsoft.com/office/powerpoint/2010/main" val="1229304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810228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3906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582652" y="3149161"/>
            <a:ext cx="9223957" cy="170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Flavors contain harmful chemicals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meant to be inhaled. 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Flavors also mask the harshness of tobacco, making the toxins from smoking more tolerable to new users.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-3" y="2228160"/>
            <a:ext cx="10160505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The flavorings used in vapes are safe to inhale into the lungs.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81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156266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A1D52"/>
                </a:solidFill>
                <a:latin typeface="Montserrat Black" panose="00000A00000000000000" pitchFamily="2" charset="0"/>
              </a:rPr>
              <a:t>FICTION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14504D8-FD39-FDBC-EA39-F969F60B54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22" t="14825" r="9771" b="19841"/>
          <a:stretch/>
        </p:blipFill>
        <p:spPr>
          <a:xfrm>
            <a:off x="10160506" y="2823184"/>
            <a:ext cx="2031494" cy="40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374" y="2567916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98396" y="25537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2225865" y="3483000"/>
            <a:ext cx="769831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Some vapes marketed as containing 0% nicotine have been found to contain nicotine.</a:t>
            </a:r>
          </a:p>
        </p:txBody>
      </p:sp>
    </p:spTree>
    <p:extLst>
      <p:ext uri="{BB962C8B-B14F-4D97-AF65-F5344CB8AC3E}">
        <p14:creationId xmlns:p14="http://schemas.microsoft.com/office/powerpoint/2010/main" val="121276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0"/>
            <a:ext cx="12191999" cy="1066787"/>
          </a:xfrm>
          <a:prstGeom prst="rect">
            <a:avLst/>
          </a:prstGeom>
          <a:solidFill>
            <a:srgbClr val="00A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633737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662271" y="3476900"/>
            <a:ext cx="9141486" cy="1672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Vapes do not always disclose that they contain nicotine. </a:t>
            </a:r>
          </a:p>
          <a:p>
            <a:pPr>
              <a:lnSpc>
                <a:spcPct val="20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‘Nicotine-free’ labels are often false advertising. </a:t>
            </a:r>
          </a:p>
          <a:p>
            <a:pPr>
              <a:lnSpc>
                <a:spcPct val="200000"/>
              </a:lnSpc>
              <a:tabLst>
                <a:tab pos="457200" algn="l"/>
              </a:tabLst>
            </a:pP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Nearly all vapes contain nicotine.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1592128" y="2205010"/>
            <a:ext cx="6992476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Some vapes marketed as containing 0% nicotine have been found to contain nicotine.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106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272942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CCD"/>
                </a:solidFill>
                <a:latin typeface="Montserrat Black" panose="00000A00000000000000" pitchFamily="2" charset="0"/>
              </a:rPr>
              <a:t>FACT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056EF-12F0-D1BF-312F-AE8541112D36}"/>
              </a:ext>
            </a:extLst>
          </p:cNvPr>
          <p:cNvGrpSpPr/>
          <p:nvPr/>
        </p:nvGrpSpPr>
        <p:grpSpPr>
          <a:xfrm>
            <a:off x="7406854" y="3424213"/>
            <a:ext cx="850622" cy="850622"/>
            <a:chOff x="7898688" y="4832548"/>
            <a:chExt cx="1388962" cy="13889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9395F4-A608-4DEE-E082-24A40F997F4B}"/>
                </a:ext>
              </a:extLst>
            </p:cNvPr>
            <p:cNvSpPr/>
            <p:nvPr/>
          </p:nvSpPr>
          <p:spPr>
            <a:xfrm>
              <a:off x="7898688" y="4832548"/>
              <a:ext cx="1388962" cy="1388962"/>
            </a:xfrm>
            <a:prstGeom prst="ellipse">
              <a:avLst/>
            </a:prstGeom>
            <a:solidFill>
              <a:srgbClr val="DA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5921AF2-4CC0-D32E-8683-56883D3B7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06798" y="5115552"/>
              <a:ext cx="990902" cy="822953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82F082-CF4B-0DB7-9501-C4081822BD09}"/>
              </a:ext>
            </a:extLst>
          </p:cNvPr>
          <p:cNvCxnSpPr>
            <a:cxnSpLocks/>
            <a:stCxn id="12" idx="2"/>
            <a:endCxn id="18" idx="3"/>
          </p:cNvCxnSpPr>
          <p:nvPr/>
        </p:nvCxnSpPr>
        <p:spPr>
          <a:xfrm flipH="1" flipV="1">
            <a:off x="7186406" y="3844548"/>
            <a:ext cx="220448" cy="4976"/>
          </a:xfrm>
          <a:prstGeom prst="line">
            <a:avLst/>
          </a:prstGeom>
          <a:ln w="19050">
            <a:solidFill>
              <a:srgbClr val="DA1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F6B7B6D-423B-E84A-D054-038E8BDFC15D}"/>
              </a:ext>
            </a:extLst>
          </p:cNvPr>
          <p:cNvSpPr/>
          <p:nvPr/>
        </p:nvSpPr>
        <p:spPr>
          <a:xfrm>
            <a:off x="6110593" y="3716148"/>
            <a:ext cx="1075813" cy="256799"/>
          </a:xfrm>
          <a:prstGeom prst="rect">
            <a:avLst/>
          </a:prstGeom>
          <a:noFill/>
          <a:ln w="28575">
            <a:solidFill>
              <a:srgbClr val="DA1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0EA9FE3-D05C-461B-0DB7-65FF9342E0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322" t="18814" r="9771" b="19841"/>
          <a:stretch/>
        </p:blipFill>
        <p:spPr>
          <a:xfrm>
            <a:off x="10159640" y="3070136"/>
            <a:ext cx="2031494" cy="37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7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374" y="2567916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98396" y="25537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2225865" y="3483000"/>
            <a:ext cx="7698311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Vaping is not healthier than smoking cigarettes.</a:t>
            </a:r>
          </a:p>
        </p:txBody>
      </p:sp>
    </p:spTree>
    <p:extLst>
      <p:ext uri="{BB962C8B-B14F-4D97-AF65-F5344CB8AC3E}">
        <p14:creationId xmlns:p14="http://schemas.microsoft.com/office/powerpoint/2010/main" val="316667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2C5BB34-0C5B-F16A-3F58-325CC18E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A95CB7-4B51-535B-3040-40A88B772ED7}"/>
              </a:ext>
            </a:extLst>
          </p:cNvPr>
          <p:cNvSpPr txBox="1"/>
          <p:nvPr/>
        </p:nvSpPr>
        <p:spPr>
          <a:xfrm>
            <a:off x="1150908" y="2566077"/>
            <a:ext cx="9890183" cy="243720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Fact vs Fiction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Health Impacts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Flavoring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endParaRPr lang="en-US" sz="3600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Cannabis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Benefits of Quitting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My Life, My Quit</a:t>
            </a:r>
          </a:p>
        </p:txBody>
      </p:sp>
    </p:spTree>
    <p:extLst>
      <p:ext uri="{BB962C8B-B14F-4D97-AF65-F5344CB8AC3E}">
        <p14:creationId xmlns:p14="http://schemas.microsoft.com/office/powerpoint/2010/main" val="109398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810228"/>
          </a:xfrm>
          <a:prstGeom prst="rect">
            <a:avLst/>
          </a:prstGeom>
          <a:solidFill>
            <a:srgbClr val="00A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3906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582652" y="3149161"/>
            <a:ext cx="9201428" cy="243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Vapes have been found to contain many of the same toxic chemicals as regular cigarettes.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can also put users at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higher risk of nicotine addiction 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compared to regular cigarettes.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One vape pod can contain as much nicotine as an entire pack of cigarettes.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-3" y="2228160"/>
            <a:ext cx="10160505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Vaping is not healthier than smoking cigarettes.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81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156266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CCD"/>
                </a:solidFill>
                <a:latin typeface="Montserrat Black" panose="00000A00000000000000" pitchFamily="2" charset="0"/>
              </a:rPr>
              <a:t>FACT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14504D8-FD39-FDBC-EA39-F969F60B54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22" t="14825" r="9771" b="19841"/>
          <a:stretch/>
        </p:blipFill>
        <p:spPr>
          <a:xfrm>
            <a:off x="10160506" y="2823184"/>
            <a:ext cx="2031494" cy="40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43313B-5047-8600-8DC7-D41F28E082B6}"/>
              </a:ext>
            </a:extLst>
          </p:cNvPr>
          <p:cNvSpPr/>
          <p:nvPr/>
        </p:nvSpPr>
        <p:spPr>
          <a:xfrm>
            <a:off x="-2" y="1026856"/>
            <a:ext cx="12192001" cy="240566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A4F27E-B6CB-95E0-E8E3-03F8F5743CDA}"/>
              </a:ext>
            </a:extLst>
          </p:cNvPr>
          <p:cNvSpPr/>
          <p:nvPr/>
        </p:nvSpPr>
        <p:spPr>
          <a:xfrm>
            <a:off x="-434" y="-16080"/>
            <a:ext cx="12192001" cy="1042935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15AF2-575D-97CB-8AF6-02D545F27D41}"/>
              </a:ext>
            </a:extLst>
          </p:cNvPr>
          <p:cNvSpPr txBox="1"/>
          <p:nvPr/>
        </p:nvSpPr>
        <p:spPr>
          <a:xfrm>
            <a:off x="662271" y="1761103"/>
            <a:ext cx="8864114" cy="378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is </a:t>
            </a:r>
            <a:r>
              <a:rPr lang="en-US" b="1" i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safe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Most vapes contain harmful substances, including: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Nicotine- the same drug found in regular cigarettes, cigars, and other tobacco products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Flavoring such as diacetyl, a chemical linked to a serious lung disease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Cancer-causing chemicals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Heavy metals such as nickel, tin, and lead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Nicotine addiction increases the risk of heart disease, stroke, cancers,  and early death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91B17B-15DA-873B-4C93-2AC3C5478CFF}"/>
              </a:ext>
            </a:extLst>
          </p:cNvPr>
          <p:cNvSpPr/>
          <p:nvPr/>
        </p:nvSpPr>
        <p:spPr>
          <a:xfrm>
            <a:off x="10160072" y="1267422"/>
            <a:ext cx="2031496" cy="559057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DCF6DA-4AA0-D60D-5564-2DA7CB181F11}"/>
              </a:ext>
            </a:extLst>
          </p:cNvPr>
          <p:cNvSpPr/>
          <p:nvPr/>
        </p:nvSpPr>
        <p:spPr>
          <a:xfrm>
            <a:off x="0" y="1267421"/>
            <a:ext cx="164123" cy="560018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E9B9A3C-735F-211C-EB2F-A6E88832F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081" t="3783" r="15528" b="4493"/>
          <a:stretch/>
        </p:blipFill>
        <p:spPr>
          <a:xfrm>
            <a:off x="10160071" y="1257814"/>
            <a:ext cx="2031929" cy="5600186"/>
          </a:xfrm>
          <a:prstGeom prst="rect">
            <a:avLst/>
          </a:prstGeom>
        </p:spPr>
      </p:pic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3B525F2-E533-F580-C041-51643D15E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>
            <a:off x="-434" y="-20700"/>
            <a:ext cx="12903200" cy="11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59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43313B-5047-8600-8DC7-D41F28E082B6}"/>
              </a:ext>
            </a:extLst>
          </p:cNvPr>
          <p:cNvSpPr/>
          <p:nvPr/>
        </p:nvSpPr>
        <p:spPr>
          <a:xfrm>
            <a:off x="-2" y="1026856"/>
            <a:ext cx="12192001" cy="240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15AF2-575D-97CB-8AF6-02D545F27D41}"/>
              </a:ext>
            </a:extLst>
          </p:cNvPr>
          <p:cNvSpPr txBox="1"/>
          <p:nvPr/>
        </p:nvSpPr>
        <p:spPr>
          <a:xfrm>
            <a:off x="662271" y="1761103"/>
            <a:ext cx="8864114" cy="420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Nicotine harms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brain development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which continues into the early           to mid-20s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Nicotine causes memory problems, difficulty paying attention, mood swings, lower motivation, depression, and anxiety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has been linked to over 3,000 known cases of serious lung Injury and dozens of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deaths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due to EVALI (E-Cigarette or Vaping Product-Use Associated Lung Injury)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has been linked to Popcorn Lung – a serious condition that causes airways to become inflamed, damaged, and scarred from inhaling toxic substances or from infection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91B17B-15DA-873B-4C93-2AC3C5478CFF}"/>
              </a:ext>
            </a:extLst>
          </p:cNvPr>
          <p:cNvSpPr/>
          <p:nvPr/>
        </p:nvSpPr>
        <p:spPr>
          <a:xfrm>
            <a:off x="10160072" y="1267422"/>
            <a:ext cx="2031496" cy="559057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DCF6DA-4AA0-D60D-5564-2DA7CB181F11}"/>
              </a:ext>
            </a:extLst>
          </p:cNvPr>
          <p:cNvSpPr/>
          <p:nvPr/>
        </p:nvSpPr>
        <p:spPr>
          <a:xfrm>
            <a:off x="0" y="1267421"/>
            <a:ext cx="164123" cy="560018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E9B9A3C-735F-211C-EB2F-A6E88832F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081" t="3783" r="15528" b="4493"/>
          <a:stretch/>
        </p:blipFill>
        <p:spPr>
          <a:xfrm>
            <a:off x="10160071" y="1257814"/>
            <a:ext cx="2031929" cy="56001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0C9190-C6EF-9039-CFB0-B497E41EA8AB}"/>
              </a:ext>
            </a:extLst>
          </p:cNvPr>
          <p:cNvSpPr/>
          <p:nvPr/>
        </p:nvSpPr>
        <p:spPr>
          <a:xfrm>
            <a:off x="-2" y="1026856"/>
            <a:ext cx="12192001" cy="240566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03005E9F-800E-A17D-745C-6465D9588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>
            <a:off x="-434" y="-20700"/>
            <a:ext cx="12903200" cy="11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31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A4F27E-B6CB-95E0-E8E3-03F8F5743CDA}"/>
              </a:ext>
            </a:extLst>
          </p:cNvPr>
          <p:cNvSpPr/>
          <p:nvPr/>
        </p:nvSpPr>
        <p:spPr>
          <a:xfrm>
            <a:off x="-433" y="-16080"/>
            <a:ext cx="6754801" cy="6883687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3E91A341-C7EF-ABAF-7DE8-0612D6AD61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992" y="-16081"/>
            <a:ext cx="5268008" cy="6883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215AF2-575D-97CB-8AF6-02D545F27D41}"/>
              </a:ext>
            </a:extLst>
          </p:cNvPr>
          <p:cNvSpPr txBox="1"/>
          <p:nvPr/>
        </p:nvSpPr>
        <p:spPr>
          <a:xfrm>
            <a:off x="293915" y="1794865"/>
            <a:ext cx="5709488" cy="326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Flavoring masks the harshness of tobacco</a:t>
            </a: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making smoking more tolerable to new users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Flavors contain </a:t>
            </a:r>
            <a:r>
              <a:rPr lang="en-U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harmful chemicals </a:t>
            </a: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 meant to be inhaled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Using flavored tobacco products like vapes increases the </a:t>
            </a:r>
            <a:r>
              <a:rPr lang="en-U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risk of becoming addicted </a:t>
            </a: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nicotine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67906-26BB-6422-FE70-E4C4405B65A8}"/>
              </a:ext>
            </a:extLst>
          </p:cNvPr>
          <p:cNvSpPr/>
          <p:nvPr/>
        </p:nvSpPr>
        <p:spPr>
          <a:xfrm rot="16200000">
            <a:off x="3180198" y="3286160"/>
            <a:ext cx="6883689" cy="2792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7F86305-40EF-799E-575E-7936A39A6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-23379"/>
            <a:ext cx="6761643" cy="9295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5BF126-CEE7-62CE-BB4D-76B1F083501F}"/>
              </a:ext>
            </a:extLst>
          </p:cNvPr>
          <p:cNvSpPr/>
          <p:nvPr/>
        </p:nvSpPr>
        <p:spPr>
          <a:xfrm>
            <a:off x="-5612" y="912512"/>
            <a:ext cx="6761643" cy="182059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14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A4F27E-B6CB-95E0-E8E3-03F8F5743CDA}"/>
              </a:ext>
            </a:extLst>
          </p:cNvPr>
          <p:cNvSpPr/>
          <p:nvPr/>
        </p:nvSpPr>
        <p:spPr>
          <a:xfrm>
            <a:off x="-433" y="-16080"/>
            <a:ext cx="6754801" cy="6883687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D32D19-434C-5D3C-2A5A-E5A43EC33DA0}"/>
              </a:ext>
            </a:extLst>
          </p:cNvPr>
          <p:cNvSpPr/>
          <p:nvPr/>
        </p:nvSpPr>
        <p:spPr>
          <a:xfrm>
            <a:off x="-1" y="2069685"/>
            <a:ext cx="6754369" cy="409355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ACC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15AF2-575D-97CB-8AF6-02D545F27D41}"/>
              </a:ext>
            </a:extLst>
          </p:cNvPr>
          <p:cNvSpPr txBox="1"/>
          <p:nvPr/>
        </p:nvSpPr>
        <p:spPr>
          <a:xfrm>
            <a:off x="255004" y="1649215"/>
            <a:ext cx="6283559" cy="367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Flavoring is a </a:t>
            </a:r>
            <a:r>
              <a:rPr lang="en-U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social justice issue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Tobacco companies have a long history of using menthol and other flavors to </a:t>
            </a:r>
            <a:r>
              <a:rPr lang="en-U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target minority populations </a:t>
            </a: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especially African American, Hispanic/Latinx, and LGBT individuals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results in </a:t>
            </a:r>
            <a:r>
              <a:rPr lang="en-U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higher tobacco death rates </a:t>
            </a:r>
            <a:r>
              <a:rPr lang="en-US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among minority populations by increasing their risk of cancer, lung disease, heart problems, and more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67906-26BB-6422-FE70-E4C4405B65A8}"/>
              </a:ext>
            </a:extLst>
          </p:cNvPr>
          <p:cNvSpPr/>
          <p:nvPr/>
        </p:nvSpPr>
        <p:spPr>
          <a:xfrm rot="16200000">
            <a:off x="3180198" y="3286160"/>
            <a:ext cx="6883689" cy="2792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5A48A-251A-05F0-7C1D-7B82101684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368" y="-16085"/>
            <a:ext cx="5437632" cy="6883692"/>
          </a:xfrm>
          <a:prstGeom prst="rect">
            <a:avLst/>
          </a:prstGeom>
        </p:spPr>
      </p:pic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1A85BE36-CF85-ADF6-0949-088EB9C5B2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92" y="-16087"/>
            <a:ext cx="6761643" cy="10179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E2579B-44AB-1774-6B20-5D9C16DF9838}"/>
              </a:ext>
            </a:extLst>
          </p:cNvPr>
          <p:cNvSpPr/>
          <p:nvPr/>
        </p:nvSpPr>
        <p:spPr>
          <a:xfrm>
            <a:off x="-9080" y="995100"/>
            <a:ext cx="6761643" cy="182059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2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D95E30F-6B11-9E9F-DCAE-F97518216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9104" y="0"/>
            <a:ext cx="5262176" cy="6858000"/>
          </a:xfrm>
          <a:prstGeom prst="rect">
            <a:avLst/>
          </a:prstGeom>
          <a:solidFill>
            <a:srgbClr val="F15A22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215AF2-575D-97CB-8AF6-02D545F27D41}"/>
              </a:ext>
            </a:extLst>
          </p:cNvPr>
          <p:cNvSpPr txBox="1"/>
          <p:nvPr/>
        </p:nvSpPr>
        <p:spPr>
          <a:xfrm>
            <a:off x="293915" y="1704769"/>
            <a:ext cx="6213912" cy="4246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cannabis is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safer than smoking it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cannabis can cause bloodshot eyes, dry mouth and thirst, increased appetite, and shifts in behavior or mood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Products like vaporized concentrated waxes and oils may contain more THC,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the risk of marijuana poisoning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cannabis can expose users to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cancer-causing chemicals 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A8C449F-AB6B-AFD3-FA5C-87B1F1A16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075"/>
            <a:ext cx="6989104" cy="8914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FA5DF8-7D33-51AD-8956-EC7F3DC68073}"/>
              </a:ext>
            </a:extLst>
          </p:cNvPr>
          <p:cNvSpPr/>
          <p:nvPr/>
        </p:nvSpPr>
        <p:spPr>
          <a:xfrm>
            <a:off x="-9080" y="1265703"/>
            <a:ext cx="6998184" cy="182059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26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FA5DF8-7D33-51AD-8956-EC7F3DC68073}"/>
              </a:ext>
            </a:extLst>
          </p:cNvPr>
          <p:cNvSpPr/>
          <p:nvPr/>
        </p:nvSpPr>
        <p:spPr>
          <a:xfrm>
            <a:off x="1" y="1729698"/>
            <a:ext cx="12192000" cy="182059"/>
          </a:xfrm>
          <a:prstGeom prst="rect">
            <a:avLst/>
          </a:prstGeom>
          <a:solidFill>
            <a:srgbClr val="00A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14B960-E159-4F05-99C6-65882F68BA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183"/>
            <a:ext cx="8353478" cy="146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416026-CECC-AA63-E343-521DB4AA32D3}"/>
              </a:ext>
            </a:extLst>
          </p:cNvPr>
          <p:cNvSpPr txBox="1"/>
          <p:nvPr/>
        </p:nvSpPr>
        <p:spPr>
          <a:xfrm>
            <a:off x="298246" y="1951882"/>
            <a:ext cx="6289589" cy="4092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Lowers levels of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anxiety, depression, and stress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as well as improved positive mood and quality of life, compared with continuing to smoke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Improves health and enhances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quality of life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 potentially adding as much as 10 years to life expectancy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Reduces risk of adverse health effects, such as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cardiovascular diseases, chronic obstructive pulmonary disease, and cancer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C96152-B7BF-A912-111E-AE61D2CA2592}"/>
              </a:ext>
            </a:extLst>
          </p:cNvPr>
          <p:cNvSpPr/>
          <p:nvPr/>
        </p:nvSpPr>
        <p:spPr>
          <a:xfrm>
            <a:off x="6534918" y="2468896"/>
            <a:ext cx="5469673" cy="3311299"/>
          </a:xfrm>
          <a:prstGeom prst="rect">
            <a:avLst/>
          </a:prstGeom>
          <a:solidFill>
            <a:srgbClr val="FFD527"/>
          </a:solidFill>
          <a:ln>
            <a:solidFill>
              <a:srgbClr val="FFD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C7CD66FC-7FCD-DA54-4651-396282EB3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299" y="2689354"/>
            <a:ext cx="5003837" cy="29041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3235D7-2BE4-7203-2ACE-C53023D443CC}"/>
              </a:ext>
            </a:extLst>
          </p:cNvPr>
          <p:cNvSpPr/>
          <p:nvPr/>
        </p:nvSpPr>
        <p:spPr>
          <a:xfrm>
            <a:off x="6770299" y="2689354"/>
            <a:ext cx="5003837" cy="2904174"/>
          </a:xfrm>
          <a:prstGeom prst="rect">
            <a:avLst/>
          </a:prstGeom>
          <a:solidFill>
            <a:schemeClr val="accent4">
              <a:lumMod val="50000"/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94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20216C-A2BF-4100-41E9-EF665ADE5007}"/>
              </a:ext>
            </a:extLst>
          </p:cNvPr>
          <p:cNvSpPr/>
          <p:nvPr/>
        </p:nvSpPr>
        <p:spPr>
          <a:xfrm>
            <a:off x="238125" y="3824074"/>
            <a:ext cx="1971675" cy="1983424"/>
          </a:xfrm>
          <a:prstGeom prst="rect">
            <a:avLst/>
          </a:prstGeom>
          <a:solidFill>
            <a:srgbClr val="FFCB0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15AF2-575D-97CB-8AF6-02D545F27D41}"/>
              </a:ext>
            </a:extLst>
          </p:cNvPr>
          <p:cNvSpPr txBox="1"/>
          <p:nvPr/>
        </p:nvSpPr>
        <p:spPr>
          <a:xfrm>
            <a:off x="469050" y="1851965"/>
            <a:ext cx="6076513" cy="356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My Life, My Quit is a free and confidential service for teens who want help quitting all forms of tobacco, including vapes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FREE help to quit smoking or vaping:</a:t>
            </a:r>
          </a:p>
          <a:p>
            <a:pPr lvl="4">
              <a:lnSpc>
                <a:spcPct val="15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TEXT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“Start My Quit” to 36072</a:t>
            </a:r>
          </a:p>
          <a:p>
            <a:pPr lvl="4">
              <a:lnSpc>
                <a:spcPct val="15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CALL: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855-891-9989</a:t>
            </a:r>
          </a:p>
          <a:p>
            <a:pPr lvl="4">
              <a:lnSpc>
                <a:spcPct val="15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VISIT: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mylifemyquit.org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86DC81-8F2A-2043-063F-48968123D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75" y="3942922"/>
            <a:ext cx="1740750" cy="174075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D270C7-336C-C54B-8220-ADCF3BD736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25" y="0"/>
            <a:ext cx="3943349" cy="16176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A50DD0-F4BE-3653-63A1-96882B4E0784}"/>
              </a:ext>
            </a:extLst>
          </p:cNvPr>
          <p:cNvSpPr/>
          <p:nvPr/>
        </p:nvSpPr>
        <p:spPr>
          <a:xfrm>
            <a:off x="8215" y="1617643"/>
            <a:ext cx="6998184" cy="182059"/>
          </a:xfrm>
          <a:prstGeom prst="rect">
            <a:avLst/>
          </a:prstGeom>
          <a:solidFill>
            <a:srgbClr val="00A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23A571-A499-89A3-374C-6A816968BF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7" b="-281"/>
          <a:stretch/>
        </p:blipFill>
        <p:spPr>
          <a:xfrm>
            <a:off x="6545563" y="-154132"/>
            <a:ext cx="5646437" cy="70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2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04487E1-D75B-B59F-4966-FBAE7C583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9193" y="2408785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231313" y="2453019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2377148" y="3689428"/>
            <a:ext cx="7437700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Vaping is healthy </a:t>
            </a:r>
          </a:p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and harmless.</a:t>
            </a:r>
          </a:p>
        </p:txBody>
      </p:sp>
    </p:spTree>
    <p:extLst>
      <p:ext uri="{BB962C8B-B14F-4D97-AF65-F5344CB8AC3E}">
        <p14:creationId xmlns:p14="http://schemas.microsoft.com/office/powerpoint/2010/main" val="180624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810228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3906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582652" y="3149161"/>
            <a:ext cx="9223957" cy="212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harms both your mental and physical health. 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Vaping has been linked to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over 3000 known cases 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 serious lung Injury when a person's lungs become damaged from substances contained in e-cigarettes and vaping products.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-3" y="2228160"/>
            <a:ext cx="10160505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Vaping is healthy and harmless.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81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156266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A1D52"/>
                </a:solidFill>
                <a:latin typeface="Montserrat Black" panose="00000A00000000000000" pitchFamily="2" charset="0"/>
              </a:rPr>
              <a:t>FICTION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14504D8-FD39-FDBC-EA39-F969F60B54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22" t="14825" r="9771" b="19841"/>
          <a:stretch/>
        </p:blipFill>
        <p:spPr>
          <a:xfrm>
            <a:off x="10160506" y="2823184"/>
            <a:ext cx="2031494" cy="40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1575512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289" y="245743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356450" y="244635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2377148" y="3689428"/>
            <a:ext cx="7437700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The vapor produced by vapes </a:t>
            </a:r>
          </a:p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consists primarily of water. </a:t>
            </a:r>
          </a:p>
        </p:txBody>
      </p:sp>
    </p:spTree>
    <p:extLst>
      <p:ext uri="{BB962C8B-B14F-4D97-AF65-F5344CB8AC3E}">
        <p14:creationId xmlns:p14="http://schemas.microsoft.com/office/powerpoint/2010/main" val="383824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810228"/>
          </a:xfrm>
          <a:prstGeom prst="rect">
            <a:avLst/>
          </a:prstGeom>
          <a:solidFill>
            <a:srgbClr val="DA1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390668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582652" y="3289813"/>
            <a:ext cx="9384795" cy="2789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IT’S NOT JUST WATER VAPOR. 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Vapes produce an aerosol by heating a liquid that usually contains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nicotine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flavoring, and other harmful chemicals – like diacetyl, a chemical linked to serious lung disease and several cancer-causing chemicals.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endParaRPr lang="en-US" sz="2800" dirty="0"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-3" y="2228160"/>
            <a:ext cx="10160505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The vapor produced by vapes consists primarily of water.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81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156266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A1D52"/>
                </a:solidFill>
                <a:latin typeface="Montserrat Black" panose="00000A00000000000000" pitchFamily="2" charset="0"/>
              </a:rPr>
              <a:t>FICTION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B22656-CCAE-04A2-CD40-7F5E865B43D5}"/>
              </a:ext>
            </a:extLst>
          </p:cNvPr>
          <p:cNvGrpSpPr/>
          <p:nvPr/>
        </p:nvGrpSpPr>
        <p:grpSpPr>
          <a:xfrm>
            <a:off x="8415509" y="3283573"/>
            <a:ext cx="850622" cy="850622"/>
            <a:chOff x="7898688" y="4832548"/>
            <a:chExt cx="1388962" cy="138896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1824DD-82C1-8ABF-9445-4518756FACED}"/>
                </a:ext>
              </a:extLst>
            </p:cNvPr>
            <p:cNvSpPr/>
            <p:nvPr/>
          </p:nvSpPr>
          <p:spPr>
            <a:xfrm>
              <a:off x="7898688" y="4832548"/>
              <a:ext cx="1388962" cy="1388962"/>
            </a:xfrm>
            <a:prstGeom prst="ellipse">
              <a:avLst/>
            </a:prstGeom>
            <a:solidFill>
              <a:srgbClr val="DA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63E20D7-4848-AD5A-BD04-471BDC399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06798" y="5115552"/>
              <a:ext cx="990902" cy="822953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390895-177F-1BCD-8D04-F15AE94416FB}"/>
              </a:ext>
            </a:extLst>
          </p:cNvPr>
          <p:cNvCxnSpPr>
            <a:cxnSpLocks/>
            <a:stCxn id="15" idx="4"/>
            <a:endCxn id="22" idx="0"/>
          </p:cNvCxnSpPr>
          <p:nvPr/>
        </p:nvCxnSpPr>
        <p:spPr>
          <a:xfrm>
            <a:off x="8840820" y="4134195"/>
            <a:ext cx="1" cy="166154"/>
          </a:xfrm>
          <a:prstGeom prst="line">
            <a:avLst/>
          </a:prstGeom>
          <a:ln w="19050">
            <a:solidFill>
              <a:srgbClr val="DA1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0B90B-DEC1-96B5-68F7-BDCD00647FB8}"/>
              </a:ext>
            </a:extLst>
          </p:cNvPr>
          <p:cNvSpPr/>
          <p:nvPr/>
        </p:nvSpPr>
        <p:spPr>
          <a:xfrm>
            <a:off x="8302914" y="4300349"/>
            <a:ext cx="1075813" cy="256799"/>
          </a:xfrm>
          <a:prstGeom prst="rect">
            <a:avLst/>
          </a:prstGeom>
          <a:noFill/>
          <a:ln w="28575">
            <a:solidFill>
              <a:srgbClr val="DA1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14504D8-FD39-FDBC-EA39-F969F60B54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322" t="14825" r="9771" b="19841"/>
          <a:stretch/>
        </p:blipFill>
        <p:spPr>
          <a:xfrm>
            <a:off x="10160506" y="2823184"/>
            <a:ext cx="2031494" cy="40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714" y="2513613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834623" y="2539087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1940640" y="3456373"/>
            <a:ext cx="8347668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Cigarette smoking is responsible for more than 480,000 deaths per year in the United States. </a:t>
            </a:r>
          </a:p>
        </p:txBody>
      </p:sp>
    </p:spTree>
    <p:extLst>
      <p:ext uri="{BB962C8B-B14F-4D97-AF65-F5344CB8AC3E}">
        <p14:creationId xmlns:p14="http://schemas.microsoft.com/office/powerpoint/2010/main" val="99222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0"/>
            <a:ext cx="12191999" cy="1066787"/>
          </a:xfrm>
          <a:prstGeom prst="rect">
            <a:avLst/>
          </a:prstGeom>
          <a:solidFill>
            <a:srgbClr val="00A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7715" y="1392717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608134" y="1633737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B7669-09C0-4534-AF1E-3AC591585E2E}"/>
              </a:ext>
            </a:extLst>
          </p:cNvPr>
          <p:cNvSpPr txBox="1"/>
          <p:nvPr/>
        </p:nvSpPr>
        <p:spPr>
          <a:xfrm>
            <a:off x="662271" y="3476900"/>
            <a:ext cx="9141486" cy="876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accounts for about 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in 5 deaths annually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or</a:t>
            </a:r>
            <a:r>
              <a:rPr lang="en-US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1,300 deaths every day</a:t>
            </a: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 average, smokers die 10 years earlier than nonsmokers.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1304055" y="2205010"/>
            <a:ext cx="7423255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Cigarette smoking is responsible for more than 480,000 deaths per year in the United States.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4F651-E518-39BE-BEA6-5F6AE9278994}"/>
              </a:ext>
            </a:extLst>
          </p:cNvPr>
          <p:cNvSpPr/>
          <p:nvPr/>
        </p:nvSpPr>
        <p:spPr>
          <a:xfrm>
            <a:off x="10160504" y="2003351"/>
            <a:ext cx="2031496" cy="106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E0602-6D80-4010-8BBD-813EAD153A1B}"/>
              </a:ext>
            </a:extLst>
          </p:cNvPr>
          <p:cNvSpPr txBox="1"/>
          <p:nvPr/>
        </p:nvSpPr>
        <p:spPr>
          <a:xfrm>
            <a:off x="10160505" y="2272942"/>
            <a:ext cx="203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CCD"/>
                </a:solidFill>
                <a:latin typeface="Montserrat Black" panose="00000A00000000000000" pitchFamily="2" charset="0"/>
              </a:rPr>
              <a:t>FACT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D8300-6722-D492-4F4C-AA75A4FAEDBA}"/>
              </a:ext>
            </a:extLst>
          </p:cNvPr>
          <p:cNvSpPr/>
          <p:nvPr/>
        </p:nvSpPr>
        <p:spPr>
          <a:xfrm>
            <a:off x="10160072" y="2813578"/>
            <a:ext cx="2031496" cy="404442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20463CD-8BA2-3B76-3ECE-9F8163196F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22" t="18814" r="9771" b="19841"/>
          <a:stretch/>
        </p:blipFill>
        <p:spPr>
          <a:xfrm>
            <a:off x="10159640" y="3070136"/>
            <a:ext cx="2031494" cy="37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F9F21-0253-92A4-068D-A155FCBC61E5}"/>
              </a:ext>
            </a:extLst>
          </p:cNvPr>
          <p:cNvSpPr/>
          <p:nvPr/>
        </p:nvSpPr>
        <p:spPr>
          <a:xfrm>
            <a:off x="-2" y="1895852"/>
            <a:ext cx="12192001" cy="32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7042-2915-CF4C-A17A-AB670A76AC0D}"/>
              </a:ext>
            </a:extLst>
          </p:cNvPr>
          <p:cNvSpPr/>
          <p:nvPr/>
        </p:nvSpPr>
        <p:spPr>
          <a:xfrm>
            <a:off x="1" y="2003351"/>
            <a:ext cx="12191999" cy="487386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Open quotation mark">
            <a:extLst>
              <a:ext uri="{FF2B5EF4-FFF2-40B4-BE49-F238E27FC236}">
                <a16:creationId xmlns:a16="http://schemas.microsoft.com/office/drawing/2014/main" id="{F0DF5D9E-E3A5-2C7E-746A-735D47D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374" y="2567916"/>
            <a:ext cx="2031496" cy="2031496"/>
          </a:xfrm>
          <a:prstGeom prst="rect">
            <a:avLst/>
          </a:prstGeom>
        </p:spPr>
      </p:pic>
      <p:pic>
        <p:nvPicPr>
          <p:cNvPr id="28" name="Graphic 27" descr="Open quotation mark">
            <a:extLst>
              <a:ext uri="{FF2B5EF4-FFF2-40B4-BE49-F238E27FC236}">
                <a16:creationId xmlns:a16="http://schemas.microsoft.com/office/drawing/2014/main" id="{4D86C6AF-49AC-48D0-A114-07A7C9E4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155130" y="2572753"/>
            <a:ext cx="2031496" cy="2031496"/>
          </a:xfrm>
          <a:prstGeom prst="rect">
            <a:avLst/>
          </a:prstGeom>
        </p:spPr>
      </p:pic>
      <p:pic>
        <p:nvPicPr>
          <p:cNvPr id="4" name="Picture 3" descr="A picture containing square&#10;&#10;Description automatically generated">
            <a:extLst>
              <a:ext uri="{FF2B5EF4-FFF2-40B4-BE49-F238E27FC236}">
                <a16:creationId xmlns:a16="http://schemas.microsoft.com/office/drawing/2014/main" id="{758A0D58-0288-4051-8149-677934C2E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895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2225865" y="3483000"/>
            <a:ext cx="7698311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/>
            <a:r>
              <a:rPr lang="en-US" sz="3600" b="1" dirty="0">
                <a:latin typeface="Montserrat" panose="00000500000000000000" pitchFamily="2" charset="0"/>
              </a:rPr>
              <a:t>Vaping helps reduce symptoms of anxiety and depression.</a:t>
            </a:r>
          </a:p>
        </p:txBody>
      </p:sp>
    </p:spTree>
    <p:extLst>
      <p:ext uri="{BB962C8B-B14F-4D97-AF65-F5344CB8AC3E}">
        <p14:creationId xmlns:p14="http://schemas.microsoft.com/office/powerpoint/2010/main" val="2251935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7773</TotalTime>
  <Words>961</Words>
  <Application>Microsoft Office PowerPoint</Application>
  <PresentationFormat>Widescreen</PresentationFormat>
  <Paragraphs>90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Courier New</vt:lpstr>
      <vt:lpstr>Symbol</vt:lpstr>
      <vt:lpstr>Calibri Light</vt:lpstr>
      <vt:lpstr>Roc Grotesk Heavy</vt:lpstr>
      <vt:lpstr>Montserrat</vt:lpstr>
      <vt:lpstr>Arial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Felgar</dc:creator>
  <cp:lastModifiedBy>Sierra Spendlove</cp:lastModifiedBy>
  <cp:revision>79</cp:revision>
  <dcterms:created xsi:type="dcterms:W3CDTF">2022-07-22T21:27:02Z</dcterms:created>
  <dcterms:modified xsi:type="dcterms:W3CDTF">2022-09-27T16:28:51Z</dcterms:modified>
</cp:coreProperties>
</file>