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79" r:id="rId11"/>
    <p:sldId id="266" r:id="rId12"/>
    <p:sldId id="280" r:id="rId13"/>
    <p:sldId id="267" r:id="rId14"/>
    <p:sldId id="268" r:id="rId15"/>
    <p:sldId id="269" r:id="rId16"/>
    <p:sldId id="270" r:id="rId17"/>
    <p:sldId id="271" r:id="rId18"/>
    <p:sldId id="281" r:id="rId19"/>
    <p:sldId id="272" r:id="rId20"/>
    <p:sldId id="28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27"/>
    <a:srgbClr val="B88C00"/>
    <a:srgbClr val="FEC200"/>
    <a:srgbClr val="A27B00"/>
    <a:srgbClr val="ED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58" d="100"/>
          <a:sy n="58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5F48-82B9-7144-B399-369B020CF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068DB-58A5-3841-81C8-7BD8C1AD0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9489B-8279-E749-984E-4A2126DF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30EF9-8F23-7E44-8AAC-1488470C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4377-0158-1B46-B2BC-A5BF9C32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1F89-9ED6-D144-A175-3A5F5FFE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590EA-001C-0A4C-ABFB-434178DA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48A0A-C5E9-DD42-82CD-1C849C34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1614B-578E-2646-B695-87515900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79DA6-2C47-054B-B1DD-285E3DE9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4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38991-94AD-F74A-A6C2-3BE1CE9CC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3FF3-0A2E-4640-9319-5C32D81B2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09E47-12C3-4D44-9F99-630AA6D0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7BBE-C29B-D540-8E39-D1D498CD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BAD70-2FD1-4149-ACF4-4894D21D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2C71-CCA6-1440-B600-05F029C4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D5515-90B7-8D41-A17A-BB3BC0D3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81239-349D-414C-B1AB-B719AC1E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3A62A-132F-E34A-B6BB-24DAA554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A91E-ABCD-544E-8A85-65CB372E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5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DE25-EAEA-2540-B39B-C9927520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CB648-1677-E445-A222-BAA614D0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B1B88-C770-5245-9D9C-1DFB7DB0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0B8B8-BB7E-D843-AFC3-D18BFED2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0E2E2-4FE3-BB49-9DF6-CFD437E1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2CFA-6784-6F46-B3DC-5CF8A522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9077C-3A91-A747-88FD-E96214D3B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13AC1-C027-474D-BCAC-DF878F168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3BA40-7191-0741-926F-B9E291F0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0C9C5-60DD-B848-8FE0-6909B814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96001-8B16-484D-B964-E742F23B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E306-AFC7-6D41-8A56-27D017DF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6590-5481-AE4F-AC69-84EE9F23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EE776-E3CE-7B48-82B9-8FBF8143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23218-0C9D-6A4F-8906-BAF6BD63A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846B89-A60E-1541-8CE9-C0DB957BE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5EE94-1DFA-AD40-843A-FF193B1E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7F5CB-86CA-D448-B206-E659546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77495-2F78-2040-AD3E-1947BE70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F162-0CAE-C748-B42E-6D5ECA48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BBB3D-D9FA-AA4B-AF95-C091BE10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43EBD-506B-8C49-9A21-D38D4756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1BDDD-4446-874D-8501-E0B01185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79E2B-BD3A-5640-B729-E2F8535E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7195E-1A7D-8144-9308-795AFE1C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9A871-C916-0C4E-AB41-95E4D95A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28D9-CA01-034B-BB40-9D6E67F8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0D1A-550A-BF4E-A544-821BD5F1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452E7-C186-CE4D-B403-82F8541C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919B9-9850-0349-BF05-588C28A3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C7E9A-C57C-A64C-A7EC-4A973221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ED53E-F4B5-534A-91FB-5945C734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A083-E953-454A-BEB2-12E30EF6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2A4DE-C69E-5D46-A277-9D89FACC6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6E9B9-AE52-534A-B0B1-8355A173F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187CA-6FA8-6448-B959-59F72C8A4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E0F92-57FF-FA47-B67E-40F8BB57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573A6-324A-7745-945A-BBBC2590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4771-6EDD-1F4A-9347-A1D19BD1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DDFB-8895-0A40-9A96-9E20F47F4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34EDE-CFE3-9D42-BD76-03D3B17B8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591F1-D810-7741-BDFD-53A17E16E26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2381E-8B22-FB45-82C6-08DA3EE06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CAD44-216E-D947-AA74-21343B03C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BCA6-30F0-DA4B-A9EE-7351DA451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healthyclarkcounty.org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v.mylifemyquit.org/Resource_pages/resource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hyperlink" Target="mailto:TobaccoProgram@snhd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obaccoProgram@snhd.or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tstalkvaping.com/" TargetMode="External"/><Relationship Id="rId5" Type="http://schemas.openxmlformats.org/officeDocument/2006/relationships/hyperlink" Target="file:///\\cchd.org\ocdphpdfs$\OcdphpShared\TOBACCO\School%20Toolkits\nv.mylifemyquit.org" TargetMode="External"/><Relationship Id="rId4" Type="http://schemas.openxmlformats.org/officeDocument/2006/relationships/hyperlink" Target="applewebdata://5C0D55C7-3DA7-4860-9C3A-19019C8E77F3/gethealthyclarkcounty.or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58E265-7CB7-274F-BB78-0839172DE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51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57542DF-DFF0-CD46-A62E-330617027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F086F4-03CB-4C72-A46E-27308F1B6041}"/>
              </a:ext>
            </a:extLst>
          </p:cNvPr>
          <p:cNvSpPr/>
          <p:nvPr/>
        </p:nvSpPr>
        <p:spPr>
          <a:xfrm>
            <a:off x="1273288" y="4149951"/>
            <a:ext cx="4203827" cy="2580634"/>
          </a:xfrm>
          <a:prstGeom prst="rect">
            <a:avLst/>
          </a:prstGeom>
          <a:solidFill>
            <a:srgbClr val="FFD527"/>
          </a:solidFill>
          <a:ln>
            <a:solidFill>
              <a:srgbClr val="FFD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748E9-0AC2-8744-8A41-D84C9231CFC3}"/>
              </a:ext>
            </a:extLst>
          </p:cNvPr>
          <p:cNvSpPr txBox="1"/>
          <p:nvPr/>
        </p:nvSpPr>
        <p:spPr>
          <a:xfrm>
            <a:off x="626327" y="1643750"/>
            <a:ext cx="5860970" cy="29740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tabLst>
                <a:tab pos="4572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popular flavor types among teens: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Candy, desserts, or other sweets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719E9-BE5A-48E0-A02B-CA7A4CFF05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02" y="4367059"/>
            <a:ext cx="3803258" cy="2203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A698EF-9893-48CE-8E43-D864A45F4C15}"/>
              </a:ext>
            </a:extLst>
          </p:cNvPr>
          <p:cNvSpPr/>
          <p:nvPr/>
        </p:nvSpPr>
        <p:spPr>
          <a:xfrm>
            <a:off x="1486301" y="4367061"/>
            <a:ext cx="3803259" cy="2203580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100942-5B2C-C34E-8C01-DAFF0C078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12" y="347212"/>
            <a:ext cx="11967988" cy="6510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142-303B-FF4F-B95D-03350AE71B7F}"/>
              </a:ext>
            </a:extLst>
          </p:cNvPr>
          <p:cNvSpPr txBox="1"/>
          <p:nvPr/>
        </p:nvSpPr>
        <p:spPr>
          <a:xfrm>
            <a:off x="623962" y="2506720"/>
            <a:ext cx="11344026" cy="44731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 mouth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Drinking more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Craving more salt or spice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Shortness of breath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Smoker’s cough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 infections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 pain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Throat clearing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Difficulty tasting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Mouth sores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thirst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Nosebleeds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 eyes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 damage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eating habits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Nausea or vomiting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 loss 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 disturbance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0F226-6B42-438D-8B45-9DEAC783ECB4}"/>
              </a:ext>
            </a:extLst>
          </p:cNvPr>
          <p:cNvSpPr/>
          <p:nvPr/>
        </p:nvSpPr>
        <p:spPr>
          <a:xfrm>
            <a:off x="7452644" y="225346"/>
            <a:ext cx="3618016" cy="2047254"/>
          </a:xfrm>
          <a:prstGeom prst="rect">
            <a:avLst/>
          </a:prstGeom>
          <a:solidFill>
            <a:srgbClr val="FFD527"/>
          </a:solidFill>
          <a:ln>
            <a:solidFill>
              <a:srgbClr val="FFD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silhouette&#10;&#10;Description automatically generated">
            <a:extLst>
              <a:ext uri="{FF2B5EF4-FFF2-40B4-BE49-F238E27FC236}">
                <a16:creationId xmlns:a16="http://schemas.microsoft.com/office/drawing/2014/main" id="{A1BE66C0-090B-4A84-92CE-622EF05526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546" y="420903"/>
            <a:ext cx="3282733" cy="16806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38865B-B08F-4A8F-A176-0E3DE462A948}"/>
              </a:ext>
            </a:extLst>
          </p:cNvPr>
          <p:cNvSpPr/>
          <p:nvPr/>
        </p:nvSpPr>
        <p:spPr>
          <a:xfrm>
            <a:off x="7634546" y="420902"/>
            <a:ext cx="3282733" cy="1680621"/>
          </a:xfrm>
          <a:prstGeom prst="rect">
            <a:avLst/>
          </a:prstGeom>
          <a:solidFill>
            <a:srgbClr val="A27B00">
              <a:alpha val="3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100942-5B2C-C34E-8C01-DAFF0C078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444848"/>
            <a:ext cx="11839073" cy="6413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142-303B-FF4F-B95D-03350AE71B7F}"/>
              </a:ext>
            </a:extLst>
          </p:cNvPr>
          <p:cNvSpPr txBox="1"/>
          <p:nvPr/>
        </p:nvSpPr>
        <p:spPr>
          <a:xfrm>
            <a:off x="574922" y="2720446"/>
            <a:ext cx="10812163" cy="297797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Unknown deliveries/increased spending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 changes, mood swings, agitation, or withdraw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unexplained sweet scent 	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 vapor or smoke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sensitivity to caffeine or jitteriness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Frequent bathroom pass requests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Unusual packages or items such as batteries, chargers, USB drives, cartridges, small highlighters, or pens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Residue on surfaces, especially glass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Secretive attitude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  <a:tabLst>
                <a:tab pos="457200" algn="l"/>
              </a:tabLst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748CE-F199-4B3E-99BC-4C8F1D9459AE}"/>
              </a:ext>
            </a:extLst>
          </p:cNvPr>
          <p:cNvSpPr/>
          <p:nvPr/>
        </p:nvSpPr>
        <p:spPr>
          <a:xfrm>
            <a:off x="7005090" y="242360"/>
            <a:ext cx="3776354" cy="2275598"/>
          </a:xfrm>
          <a:prstGeom prst="rect">
            <a:avLst/>
          </a:prstGeom>
          <a:solidFill>
            <a:srgbClr val="FFD527"/>
          </a:solidFill>
          <a:ln>
            <a:solidFill>
              <a:srgbClr val="FFD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5EFA8-A363-48E3-AC34-35565B40D9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525" y="444848"/>
            <a:ext cx="3377484" cy="19104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90634A-B578-40D0-8DEB-B71900EE415E}"/>
              </a:ext>
            </a:extLst>
          </p:cNvPr>
          <p:cNvSpPr/>
          <p:nvPr/>
        </p:nvSpPr>
        <p:spPr>
          <a:xfrm>
            <a:off x="7204525" y="424912"/>
            <a:ext cx="3377484" cy="1910494"/>
          </a:xfrm>
          <a:prstGeom prst="rect">
            <a:avLst/>
          </a:prstGeom>
          <a:solidFill>
            <a:srgbClr val="A27B00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35EB53-4B7A-E049-99FE-EC15CA43A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C0096-7795-BF40-A1DF-CEA5ED5C643E}"/>
              </a:ext>
            </a:extLst>
          </p:cNvPr>
          <p:cNvSpPr txBox="1"/>
          <p:nvPr/>
        </p:nvSpPr>
        <p:spPr>
          <a:xfrm>
            <a:off x="626327" y="1643750"/>
            <a:ext cx="5675619" cy="49846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is not safer than smoking it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can cause bloodshot eyes, dry mouth and thirst, increased appetite, and shifts in behavior or mood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 like vaporized concentrated waxes and oils may contain more THC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Vaping cannabis can expose users to EVALI (E-Cigarette or Vaping Product-Use Associated Lung Injury), harmful cancer-causing chemicals, and marijuana poisoning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AE7EE3-2426-E545-87D4-0243E520D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77"/>
            <a:ext cx="12192000" cy="6755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CA6538-F727-2B40-97AA-7B33F37320CB}"/>
              </a:ext>
            </a:extLst>
          </p:cNvPr>
          <p:cNvSpPr txBox="1"/>
          <p:nvPr/>
        </p:nvSpPr>
        <p:spPr>
          <a:xfrm>
            <a:off x="416629" y="1968985"/>
            <a:ext cx="5679371" cy="29200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Lowers levels of anxiety, depression, and stress, as well as improved positive mood and quality of life, compared with continuing to smoke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Improves health and enhances quality of life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risk of adverse health effects, such as lung illness and damage to the brain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C8B12-933A-4C43-8127-C6824C3786B0}"/>
              </a:ext>
            </a:extLst>
          </p:cNvPr>
          <p:cNvSpPr/>
          <p:nvPr/>
        </p:nvSpPr>
        <p:spPr>
          <a:xfrm>
            <a:off x="6337782" y="1798165"/>
            <a:ext cx="5469673" cy="3311299"/>
          </a:xfrm>
          <a:prstGeom prst="rect">
            <a:avLst/>
          </a:prstGeom>
          <a:solidFill>
            <a:srgbClr val="FFD527"/>
          </a:solidFill>
          <a:ln>
            <a:solidFill>
              <a:srgbClr val="FFD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8537EFE7-E0CB-4BE5-95E4-9E8C2AC84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163" y="1984841"/>
            <a:ext cx="5003837" cy="29041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7E1E21-183F-4CBE-9BE7-FCBDF933A8F2}"/>
              </a:ext>
            </a:extLst>
          </p:cNvPr>
          <p:cNvSpPr/>
          <p:nvPr/>
        </p:nvSpPr>
        <p:spPr>
          <a:xfrm>
            <a:off x="6573162" y="1979430"/>
            <a:ext cx="5003837" cy="2881327"/>
          </a:xfrm>
          <a:prstGeom prst="rect">
            <a:avLst/>
          </a:prstGeom>
          <a:solidFill>
            <a:schemeClr val="accent4">
              <a:lumMod val="5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4857F1-66E2-4D4E-A839-B14709225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939D5-25B7-4243-8002-B260EC2B6406}"/>
              </a:ext>
            </a:extLst>
          </p:cNvPr>
          <p:cNvSpPr txBox="1"/>
          <p:nvPr/>
        </p:nvSpPr>
        <p:spPr>
          <a:xfrm>
            <a:off x="626327" y="1969569"/>
            <a:ext cx="5675619" cy="368729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Life, My Quit is a free and confidential service for youth ages 13 - 18 who want help quitting all forms of tobacco, including electronic vapor products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FREE help to quit smoking or vaping: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TEXT: </a:t>
            </a:r>
            <a:r>
              <a:rPr lang="en-US" sz="24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“Start My Quit” to 36072</a:t>
            </a:r>
            <a:endParaRPr lang="en-US" sz="24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CALL: </a:t>
            </a:r>
            <a:r>
              <a:rPr lang="en-US" sz="24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855-891-9989</a:t>
            </a:r>
            <a:endParaRPr lang="en-US" sz="24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VISIT: </a:t>
            </a:r>
            <a:r>
              <a:rPr lang="en-US" sz="24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mylifemyquit.org</a:t>
            </a:r>
            <a:endParaRPr lang="en-US" sz="24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3B84A-B455-D249-8C8A-930DF5816D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727" y="5346187"/>
            <a:ext cx="1196546" cy="11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382588-2B5E-5F49-A0B7-B4F98CB190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668FC-9F02-CF41-8BBB-A3D0D785CE61}"/>
              </a:ext>
            </a:extLst>
          </p:cNvPr>
          <p:cNvSpPr txBox="1"/>
          <p:nvPr/>
        </p:nvSpPr>
        <p:spPr>
          <a:xfrm>
            <a:off x="626326" y="2354034"/>
            <a:ext cx="10399025" cy="30738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Intervention for Nicotine Dependence: Education, Prevention, Tobacco and Health (INDEPTH) is a free program recommended to address vaping in schools 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of citations or suspension, INDEPTH teaches students about nicotine dependence, healthy alternatives, and overcoming addiction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Delivered in (4) 50-minute sessions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of student participants reported that they were willing to quit after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completing INDEPTH </a:t>
            </a:r>
          </a:p>
        </p:txBody>
      </p:sp>
    </p:spTree>
    <p:extLst>
      <p:ext uri="{BB962C8B-B14F-4D97-AF65-F5344CB8AC3E}">
        <p14:creationId xmlns:p14="http://schemas.microsoft.com/office/powerpoint/2010/main" val="7982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70CFBD-9410-C744-B90A-4B030049C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EAE9B-B282-0446-8FC8-B0FDC7C011B2}"/>
              </a:ext>
            </a:extLst>
          </p:cNvPr>
          <p:cNvSpPr txBox="1"/>
          <p:nvPr/>
        </p:nvSpPr>
        <p:spPr>
          <a:xfrm>
            <a:off x="626326" y="2316411"/>
            <a:ext cx="9810445" cy="4700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i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all electronic vapor products contain nicotine?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DFBF9-8B5E-D24F-8A2A-0BC5F93C8EFB}"/>
              </a:ext>
            </a:extLst>
          </p:cNvPr>
          <p:cNvSpPr txBox="1"/>
          <p:nvPr/>
        </p:nvSpPr>
        <p:spPr>
          <a:xfrm>
            <a:off x="1235925" y="2963635"/>
            <a:ext cx="10399025" cy="9546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Nearly all do – and those that don't have nicotine still have harmful chemicals in them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marketed as nicotine-free still contain nicotine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6F0A8-9F4A-3F43-BD43-9494A0800EF2}"/>
              </a:ext>
            </a:extLst>
          </p:cNvPr>
          <p:cNvSpPr txBox="1"/>
          <p:nvPr/>
        </p:nvSpPr>
        <p:spPr>
          <a:xfrm>
            <a:off x="631582" y="4224032"/>
            <a:ext cx="9810445" cy="4700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i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vaping healthier than smoking cigarettes?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0CCDA-77BA-9A46-BF98-8D0C740B2FB7}"/>
              </a:ext>
            </a:extLst>
          </p:cNvPr>
          <p:cNvSpPr txBox="1"/>
          <p:nvPr/>
        </p:nvSpPr>
        <p:spPr>
          <a:xfrm>
            <a:off x="1241181" y="4871256"/>
            <a:ext cx="10399025" cy="13169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long-term health effects of electronic vapor products are still unknown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has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found any electronic vapor products to be safe and effective to help people quit smoking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70CFBD-9410-C744-B90A-4B030049C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EAE9B-B282-0446-8FC8-B0FDC7C011B2}"/>
              </a:ext>
            </a:extLst>
          </p:cNvPr>
          <p:cNvSpPr txBox="1"/>
          <p:nvPr/>
        </p:nvSpPr>
        <p:spPr>
          <a:xfrm>
            <a:off x="626326" y="2316411"/>
            <a:ext cx="9810445" cy="4700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i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are electronic vapor products so popular among youth?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DFBF9-8B5E-D24F-8A2A-0BC5F93C8EFB}"/>
              </a:ext>
            </a:extLst>
          </p:cNvPr>
          <p:cNvSpPr txBox="1"/>
          <p:nvPr/>
        </p:nvSpPr>
        <p:spPr>
          <a:xfrm>
            <a:off x="1235925" y="2963635"/>
            <a:ext cx="10399025" cy="9546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Illegal marketing to youth by the tobacco industry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Candy and fruit flavors appeal to youth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6F0A8-9F4A-3F43-BD43-9494A0800EF2}"/>
              </a:ext>
            </a:extLst>
          </p:cNvPr>
          <p:cNvSpPr txBox="1"/>
          <p:nvPr/>
        </p:nvSpPr>
        <p:spPr>
          <a:xfrm>
            <a:off x="631582" y="4224032"/>
            <a:ext cx="9810445" cy="4700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i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teens under age 18 legally vape and buy electronic vapor products?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0CCDA-77BA-9A46-BF98-8D0C740B2FB7}"/>
              </a:ext>
            </a:extLst>
          </p:cNvPr>
          <p:cNvSpPr txBox="1"/>
          <p:nvPr/>
        </p:nvSpPr>
        <p:spPr>
          <a:xfrm>
            <a:off x="1241181" y="4871256"/>
            <a:ext cx="10399025" cy="13169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- The legal sales age for all tobacco products is 21, nationwide and in Nevada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 may get products from older peers and restrictions at stores are not 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always enforced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C97F0AD-CB28-9844-9DF5-E18ECDF56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7ACFB-344D-9E4E-85E8-E0DD1578F0EF}"/>
              </a:ext>
            </a:extLst>
          </p:cNvPr>
          <p:cNvSpPr txBox="1"/>
          <p:nvPr/>
        </p:nvSpPr>
        <p:spPr>
          <a:xfrm>
            <a:off x="420130" y="1929941"/>
            <a:ext cx="6388443" cy="46768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Information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what the teen needs from you and how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help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Raise awareness of the risks of vaping and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nicotine addiction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Vaping is tobacco and it has the same addictive properties whether they are smoking cigarettes or electronic vapor products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them know the longer someone uses nicotine, the more addicted they are likely to become, and the harder it will be to stop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2D686B6-EBF9-4B44-B98C-1C8E8B8B2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520E2-472D-8247-BBCD-D5EE7D66AE1A}"/>
              </a:ext>
            </a:extLst>
          </p:cNvPr>
          <p:cNvSpPr txBox="1"/>
          <p:nvPr/>
        </p:nvSpPr>
        <p:spPr>
          <a:xfrm>
            <a:off x="1435543" y="2162734"/>
            <a:ext cx="9890183" cy="40265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Facts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Electronic Vapor Products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 Impacts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Disparities in E-Cigarette Use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 vs Fiction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Flavoring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Electronic Vapor Products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 A Teen is Vaping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of Quitting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Life, My Quit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Alternatives to School Suspension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FAQ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You Can Help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for Success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Free Resources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</a:t>
            </a:r>
            <a:r>
              <a:rPr lang="en-US" sz="2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98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C97F0AD-CB28-9844-9DF5-E18ECDF56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86851-567C-B642-B7FE-AB377A662F20}"/>
              </a:ext>
            </a:extLst>
          </p:cNvPr>
          <p:cNvSpPr txBox="1"/>
          <p:nvPr/>
        </p:nvSpPr>
        <p:spPr>
          <a:xfrm>
            <a:off x="468678" y="1969569"/>
            <a:ext cx="6241042" cy="41547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A Good Example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Pro-smoking environments influence youth uptake of smoking, patterns, and quitting intentions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free help to quit smoking or vaping, contact the Nevada Tobacco Quitline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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en-US" sz="23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1-800-QUIT-NOW (1-800-784-8669)</a:t>
            </a:r>
            <a:endParaRPr lang="en-US" sz="23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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</a:t>
            </a:r>
            <a:r>
              <a:rPr lang="en-US" sz="23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QUITNOW to 333888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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sz="23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www.gethealthyclarkcounty.org</a:t>
            </a:r>
            <a:r>
              <a:rPr lang="en-US" sz="23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3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qr code&#10;&#10;Description automatically generated">
            <a:extLst>
              <a:ext uri="{FF2B5EF4-FFF2-40B4-BE49-F238E27FC236}">
                <a16:creationId xmlns:a16="http://schemas.microsoft.com/office/drawing/2014/main" id="{022A252A-1FCF-8C4E-8FEE-5E63DDFBC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2DB56-A37F-DC45-AF82-2C1949158B54}"/>
              </a:ext>
            </a:extLst>
          </p:cNvPr>
          <p:cNvSpPr txBox="1"/>
          <p:nvPr/>
        </p:nvSpPr>
        <p:spPr>
          <a:xfrm>
            <a:off x="626327" y="2354034"/>
            <a:ext cx="5911108" cy="32822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teens know you are concerned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them you want to support their plan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stop and ask if they will sign up for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Life, My Quit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they are not willing to enroll right then, provide them with information about how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enroll and let them know they have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to help them quit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C57B979E-C91D-7D48-A47D-FB21F4C59F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FFCBA-6F9F-1543-9258-79359A06C489}"/>
              </a:ext>
            </a:extLst>
          </p:cNvPr>
          <p:cNvSpPr txBox="1"/>
          <p:nvPr/>
        </p:nvSpPr>
        <p:spPr>
          <a:xfrm>
            <a:off x="515113" y="2354034"/>
            <a:ext cx="6392313" cy="25577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and use available vaping prevention resources in classrooms, school facilities and social media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My Life, My Quit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the INDEPTH alternative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suspension model for non-punitive intervention </a:t>
            </a:r>
          </a:p>
        </p:txBody>
      </p:sp>
    </p:spTree>
    <p:extLst>
      <p:ext uri="{BB962C8B-B14F-4D97-AF65-F5344CB8AC3E}">
        <p14:creationId xmlns:p14="http://schemas.microsoft.com/office/powerpoint/2010/main" val="25711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C6A8EEF-5841-B941-9AAA-49C06AFC5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D30FB-08EB-0642-BDA0-F51E952883DE}"/>
              </a:ext>
            </a:extLst>
          </p:cNvPr>
          <p:cNvSpPr txBox="1"/>
          <p:nvPr/>
        </p:nvSpPr>
        <p:spPr>
          <a:xfrm>
            <a:off x="626326" y="2354034"/>
            <a:ext cx="11124239" cy="34040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these steps to help students successfully quit smoking or vaping: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Set a date to quit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Stay motivated by identifying reasons to quit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Changing routines to remove temptations 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Rewards for not smoking at every milestone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Know that every smoker can quit, and to keep trying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3D3DE512-17A5-E94A-91B8-20125346D6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95EFD-EE9E-AE43-B0E0-1EAA693D26D8}"/>
              </a:ext>
            </a:extLst>
          </p:cNvPr>
          <p:cNvSpPr txBox="1"/>
          <p:nvPr/>
        </p:nvSpPr>
        <p:spPr>
          <a:xfrm>
            <a:off x="626327" y="2028215"/>
            <a:ext cx="5911108" cy="308469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200"/>
              </a:spcAft>
              <a:buSzPct val="102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Download, print, or order FREE materials</a:t>
            </a: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display in your classroom and school 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 are updated on a regular basis  Check our online </a:t>
            </a:r>
            <a:b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 to view the current supply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</a:t>
            </a: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TobaccoProgram@snhd.org</a:t>
            </a:r>
            <a:r>
              <a:rPr lang="en-US" sz="22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printed materials to be mailed to you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FREE Toolkit for Educators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Administrators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59F94-9D20-EA4E-B6FF-31405A242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195" y="5157917"/>
            <a:ext cx="1411759" cy="14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8862DFA-0607-0A4B-B64E-182BAB7B79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E301B1-925E-D146-976E-78A854D56BAD}"/>
              </a:ext>
            </a:extLst>
          </p:cNvPr>
          <p:cNvSpPr txBox="1"/>
          <p:nvPr/>
        </p:nvSpPr>
        <p:spPr>
          <a:xfrm>
            <a:off x="626326" y="2354033"/>
            <a:ext cx="10903521" cy="387728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obtain additional assistance please call the Southern Nevada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District Tobacco Control Program at </a:t>
            </a:r>
            <a:r>
              <a:rPr lang="en-US" sz="24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702-759-1270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</a:t>
            </a:r>
            <a:r>
              <a:rPr lang="en-US" sz="24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TobaccoProgram@snhd.org</a:t>
            </a:r>
            <a:r>
              <a:rPr lang="en-US" sz="24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learn more: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Healthy Clark County</a:t>
            </a:r>
            <a:r>
              <a:rPr lang="en-US" sz="22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Tobacco Control and Prevention efforts in Southern Nevada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Life, My Quit</a:t>
            </a:r>
            <a:r>
              <a:rPr lang="en-US" sz="22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Cessation Resources offered for youth 13-18 in Nevada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itchFamily="2" charset="2"/>
              <a:buChar char=""/>
            </a:pPr>
            <a:r>
              <a:rPr lang="en-US" sz="2200" b="1" u="sng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Talk Vaping</a:t>
            </a:r>
            <a:r>
              <a:rPr lang="en-US" sz="2200" b="1" dirty="0">
                <a:solidFill>
                  <a:srgbClr val="ED5B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Ways to talk to youth about vaping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dirty="0">
              <a:solidFill>
                <a:srgbClr val="ED5B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05E86A1-20E8-D541-8A1F-A3B8DB0B99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6BD850-F2E6-C941-A447-788751A6C9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98571C-A942-5D49-8A93-1EEAAE4CA512}"/>
              </a:ext>
            </a:extLst>
          </p:cNvPr>
          <p:cNvSpPr txBox="1"/>
          <p:nvPr/>
        </p:nvSpPr>
        <p:spPr>
          <a:xfrm>
            <a:off x="626326" y="2175090"/>
            <a:ext cx="11092707" cy="39549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E-cigarettes are the most popular tobacco product</a:t>
            </a:r>
            <a:r>
              <a:rPr lang="en-US" sz="2200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middle and high school students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in 10 high school students and 1 in 20 middle school students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e-cigarettes 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2023, </a:t>
            </a: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12.7% of high school students &amp; 8.0% of middle school students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Clark County reported using e-cigarettes in the last 30 days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 nicotine use can </a:t>
            </a: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the risk of substance misuse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addiction, mood disorders, and permanent lowering of impulse control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Smoking </a:t>
            </a: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the risk of heart disease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stroke, cancer, and early death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vape industry </a:t>
            </a:r>
            <a:r>
              <a:rPr lang="en-US" sz="22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illegally markets to youth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targeting teens to create lifelong addictions</a:t>
            </a:r>
          </a:p>
        </p:txBody>
      </p:sp>
    </p:spTree>
    <p:extLst>
      <p:ext uri="{BB962C8B-B14F-4D97-AF65-F5344CB8AC3E}">
        <p14:creationId xmlns:p14="http://schemas.microsoft.com/office/powerpoint/2010/main" val="29835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6B97A5C-ACD5-4E44-BCB0-48226A4BC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75753-0077-674F-95E2-0E295100782A}"/>
              </a:ext>
            </a:extLst>
          </p:cNvPr>
          <p:cNvSpPr txBox="1"/>
          <p:nvPr/>
        </p:nvSpPr>
        <p:spPr>
          <a:xfrm>
            <a:off x="626327" y="2175090"/>
            <a:ext cx="5675619" cy="40930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an electronic vapor product is sometimes called “vaping”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vapor products are sometimes called “e-cigarettes,” “e-cigs,”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“e-hookahs,” “mods,” “vape pens,” “vapes,” “tank systems,” and “electronic nicotine delivery systems (ENDS)”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E-cigarettes can be used to deliver cannabis and other drugs</a:t>
            </a:r>
          </a:p>
        </p:txBody>
      </p:sp>
    </p:spTree>
    <p:extLst>
      <p:ext uri="{BB962C8B-B14F-4D97-AF65-F5344CB8AC3E}">
        <p14:creationId xmlns:p14="http://schemas.microsoft.com/office/powerpoint/2010/main" val="41259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9FCF6-6C94-E74E-AA97-5AB67F04F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9AFE9-7D0D-4E4E-A1B7-E570FE189A7E}"/>
              </a:ext>
            </a:extLst>
          </p:cNvPr>
          <p:cNvSpPr txBox="1"/>
          <p:nvPr/>
        </p:nvSpPr>
        <p:spPr>
          <a:xfrm>
            <a:off x="626327" y="2669361"/>
            <a:ext cx="5675619" cy="35335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E-cigarettes come in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shapes and sizes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e-cigarettes are made to look like regular cigarettes, cigars, or pipes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 resemble pens, USB sticks,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other everyday items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0E299C9-EE73-624F-A3B5-199DA31DC2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7AD9C-91C2-CE42-8BAF-ED993EE151FA}"/>
              </a:ext>
            </a:extLst>
          </p:cNvPr>
          <p:cNvSpPr txBox="1"/>
          <p:nvPr/>
        </p:nvSpPr>
        <p:spPr>
          <a:xfrm>
            <a:off x="644736" y="1841458"/>
            <a:ext cx="10902527" cy="44217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E-cigarettes often contain harmful substances, including: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57200" algn="l"/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Nicotine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57200" algn="l"/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Flavoring such as diacetyl, a chemical linked to a serious lung disease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57200" algn="l"/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Cancer-causing chemicals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 metals such as nickel, tin, and lead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Nicotine can harm adolescent brain development, which continues into the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to mid-20s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  <a:tab pos="6858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who use e-cigarettes or vapes are more likely to become chronic smokers, leading to nicotine addiction and damage to their developing brains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Smoking at a young age increases the risk of heart disease, stroke, cancers, and early death </a:t>
            </a:r>
          </a:p>
        </p:txBody>
      </p:sp>
    </p:spTree>
    <p:extLst>
      <p:ext uri="{BB962C8B-B14F-4D97-AF65-F5344CB8AC3E}">
        <p14:creationId xmlns:p14="http://schemas.microsoft.com/office/powerpoint/2010/main" val="39176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55FF657E-002E-AC40-B0F9-1C5AAF1745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F3C86-6979-1444-A840-FB1E441775B6}"/>
              </a:ext>
            </a:extLst>
          </p:cNvPr>
          <p:cNvSpPr txBox="1"/>
          <p:nvPr/>
        </p:nvSpPr>
        <p:spPr>
          <a:xfrm>
            <a:off x="644736" y="1940312"/>
            <a:ext cx="10902527" cy="418313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Nevada, Hispanic/Latinx high school students use tobacco products at the highest rate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Nevada, white high school students use e-cigarettes at the highest rate, followed by Hispanic/Latinx and multiracial youth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Tobacco use rates are elevated among LGBT youth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risk factors: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support from family and peers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Depression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self-esteem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24876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204437FF-31A1-DB4B-ACAC-1D59B93DA3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A7BD79-7100-D141-A4E9-17AA6710D13D}"/>
              </a:ext>
            </a:extLst>
          </p:cNvPr>
          <p:cNvSpPr txBox="1"/>
          <p:nvPr/>
        </p:nvSpPr>
        <p:spPr>
          <a:xfrm>
            <a:off x="626327" y="2175090"/>
            <a:ext cx="4798289" cy="40930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Cigarette smoking is responsible for more than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480,000 deaths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year in the United States.  </a:t>
            </a:r>
            <a:r>
              <a:rPr lang="en-US" sz="2400" b="1" dirty="0">
                <a:solidFill>
                  <a:srgbClr val="FFD527"/>
                </a:solidFill>
              </a:rPr>
              <a:t>FACT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Tobacco smoke contains at least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 harmful chemicals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around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 of which are known to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 cancer.  </a:t>
            </a:r>
            <a:r>
              <a:rPr lang="en-US" sz="2400" b="1" dirty="0">
                <a:solidFill>
                  <a:srgbClr val="FFD527"/>
                </a:solidFill>
              </a:rPr>
              <a:t>FACT</a:t>
            </a:r>
            <a:endParaRPr lang="en-US" sz="2400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Teens who use e-cigarettes go on to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smoke cigarettes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FFD527"/>
                </a:solidFill>
              </a:rPr>
              <a:t>FACT</a:t>
            </a:r>
            <a:endParaRPr lang="en-US" sz="2200" b="1" dirty="0">
              <a:solidFill>
                <a:srgbClr val="FFD52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6B25E-0948-CD40-AFB4-2DA3B782A029}"/>
              </a:ext>
            </a:extLst>
          </p:cNvPr>
          <p:cNvSpPr txBox="1"/>
          <p:nvPr/>
        </p:nvSpPr>
        <p:spPr>
          <a:xfrm>
            <a:off x="6705851" y="2175090"/>
            <a:ext cx="4798289" cy="39287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teenagers smoke. 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vapor produced by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e-cigarettes consists primarily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water. 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flavorings used in e-cigarettes are safe to inhale into the lungs.  </a:t>
            </a:r>
            <a:r>
              <a:rPr lang="en-US" sz="2400" b="1" dirty="0">
                <a:solidFill>
                  <a:srgbClr val="FFD5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FICTION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57542DF-DFF0-CD46-A62E-330617027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748E9-0AC2-8744-8A41-D84C9231CFC3}"/>
              </a:ext>
            </a:extLst>
          </p:cNvPr>
          <p:cNvSpPr txBox="1"/>
          <p:nvPr/>
        </p:nvSpPr>
        <p:spPr>
          <a:xfrm>
            <a:off x="626327" y="1643750"/>
            <a:ext cx="5675619" cy="47190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Masks the harshness of tobacco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making smoking more tolerable to new users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Entices youth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try tobacco products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colorful packaging, sweetened flavors, and fun names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youth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who use flavored tobacco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 are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likely to become chronic smokers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experience nicotine addiction, and cause damage to their developing brains </a:t>
            </a:r>
          </a:p>
        </p:txBody>
      </p:sp>
    </p:spTree>
    <p:extLst>
      <p:ext uri="{BB962C8B-B14F-4D97-AF65-F5344CB8AC3E}">
        <p14:creationId xmlns:p14="http://schemas.microsoft.com/office/powerpoint/2010/main" val="3168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1436</Words>
  <Application>Microsoft Office PowerPoint</Application>
  <PresentationFormat>Widescreen</PresentationFormat>
  <Paragraphs>148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Felgar</dc:creator>
  <cp:lastModifiedBy>Cassandra Meraz</cp:lastModifiedBy>
  <cp:revision>27</cp:revision>
  <dcterms:created xsi:type="dcterms:W3CDTF">2022-07-22T21:27:02Z</dcterms:created>
  <dcterms:modified xsi:type="dcterms:W3CDTF">2024-07-24T14:36:45Z</dcterms:modified>
</cp:coreProperties>
</file>